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48" r:id="rId2"/>
    <p:sldId id="378" r:id="rId3"/>
    <p:sldId id="370" r:id="rId4"/>
    <p:sldId id="372" r:id="rId5"/>
    <p:sldId id="374" r:id="rId6"/>
    <p:sldId id="373" r:id="rId7"/>
    <p:sldId id="375" r:id="rId8"/>
    <p:sldId id="376" r:id="rId9"/>
  </p:sldIdLst>
  <p:sldSz cx="9144000" cy="5143500" type="screen16x9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5" userDrawn="1">
          <p15:clr>
            <a:srgbClr val="A4A3A4"/>
          </p15:clr>
        </p15:guide>
        <p15:guide id="2" orient="horz" pos="204" userDrawn="1">
          <p15:clr>
            <a:srgbClr val="A4A3A4"/>
          </p15:clr>
        </p15:guide>
        <p15:guide id="3" orient="horz" pos="3116" userDrawn="1">
          <p15:clr>
            <a:srgbClr val="A4A3A4"/>
          </p15:clr>
        </p15:guide>
        <p15:guide id="4" pos="302" userDrawn="1">
          <p15:clr>
            <a:srgbClr val="A4A3A4"/>
          </p15:clr>
        </p15:guide>
        <p15:guide id="5" pos="5478" userDrawn="1">
          <p15:clr>
            <a:srgbClr val="A4A3A4"/>
          </p15:clr>
        </p15:guide>
        <p15:guide id="6" pos="40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B3DADD"/>
    <a:srgbClr val="000000"/>
    <a:srgbClr val="006AD2"/>
    <a:srgbClr val="E6AF00"/>
    <a:srgbClr val="00A3C9"/>
    <a:srgbClr val="03347A"/>
    <a:srgbClr val="0026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01"/>
    <p:restoredTop sz="94434" autoAdjust="0"/>
  </p:normalViewPr>
  <p:slideViewPr>
    <p:cSldViewPr snapToGrid="0" showGuides="1">
      <p:cViewPr varScale="1">
        <p:scale>
          <a:sx n="113" d="100"/>
          <a:sy n="113" d="100"/>
        </p:scale>
        <p:origin x="2314" y="125"/>
      </p:cViewPr>
      <p:guideLst>
        <p:guide orient="horz" pos="805"/>
        <p:guide orient="horz" pos="204"/>
        <p:guide orient="horz" pos="3116"/>
        <p:guide pos="302"/>
        <p:guide pos="5478"/>
        <p:guide pos="40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5B5A1699-07DC-6341-A542-EDE38A062D5D}" type="datetime1">
              <a:rPr lang="en-US"/>
              <a:pPr>
                <a:defRPr/>
              </a:pPr>
              <a:t>10/30/2020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AB584260-858E-7D42-9572-289239DD66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3679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E7882F77-E135-8344-9837-CD6552BB96D3}" type="datetime1">
              <a:rPr lang="en-US"/>
              <a:pPr>
                <a:defRPr/>
              </a:pPr>
              <a:t>10/30/2020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95172E71-CA9A-5B48-9FDB-7CE7372289B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8207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/o Co-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680748" y="2871758"/>
            <a:ext cx="7949296" cy="449332"/>
          </a:xfrm>
        </p:spPr>
        <p:txBody>
          <a:bodyPr>
            <a:noAutofit/>
          </a:bodyPr>
          <a:lstStyle>
            <a:lvl1pPr algn="r">
              <a:defRPr sz="2250" b="0" i="0" cap="none">
                <a:solidFill>
                  <a:schemeClr val="accent2"/>
                </a:solidFill>
                <a:latin typeface="Guardian Egyp Regular" panose="02060503050503060803" pitchFamily="18" charset="77"/>
                <a:ea typeface="Guardian Egyp Regular" panose="02060503050503060803" pitchFamily="18" charset="77"/>
                <a:cs typeface="Guardian Egyp Regular" panose="02060503050503060803" pitchFamily="18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672282" y="3449367"/>
            <a:ext cx="7957762" cy="139981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750" b="0" i="0" spc="75" baseline="0">
                <a:solidFill>
                  <a:schemeClr val="tx1"/>
                </a:solidFill>
                <a:latin typeface="BentonSans Medium" charset="0"/>
                <a:ea typeface="BentonSans Medium" charset="0"/>
                <a:cs typeface="BentonSans Medium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 |  DATE HERE  |  PRESENTED BY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2" y="372482"/>
            <a:ext cx="8222212" cy="2228219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/o Co-bra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680748" y="2871758"/>
            <a:ext cx="7949296" cy="449332"/>
          </a:xfrm>
        </p:spPr>
        <p:txBody>
          <a:bodyPr>
            <a:noAutofit/>
          </a:bodyPr>
          <a:lstStyle>
            <a:lvl1pPr algn="r">
              <a:defRPr sz="2250" b="0" i="0" cap="none">
                <a:solidFill>
                  <a:schemeClr val="bg1"/>
                </a:solidFill>
                <a:latin typeface="Guardian Egyp Regular" panose="02060503050503060803" pitchFamily="18" charset="77"/>
                <a:ea typeface="Guardian Egyp Regular" panose="02060503050503060803" pitchFamily="18" charset="77"/>
                <a:cs typeface="Guardian Egyp Regular" panose="02060503050503060803" pitchFamily="18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672282" y="3449367"/>
            <a:ext cx="7957762" cy="139981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750" b="0" i="0" spc="75" baseline="0">
                <a:solidFill>
                  <a:schemeClr val="bg1"/>
                </a:solidFill>
                <a:latin typeface="BentonSans Medium" charset="0"/>
                <a:ea typeface="BentonSans Medium" charset="0"/>
                <a:cs typeface="BentonSans Medium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 |  DATE HERE  |  PRESENTED BY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782" y="372482"/>
            <a:ext cx="8222212" cy="2229864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9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384AA-0A71-E644-AEED-65CD2253F2C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7350" y="1197769"/>
            <a:ext cx="6508750" cy="2487216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876" y="283110"/>
            <a:ext cx="7739565" cy="747596"/>
          </a:xfrm>
        </p:spPr>
        <p:txBody>
          <a:bodyPr/>
          <a:lstStyle>
            <a:lvl1pPr>
              <a:defRPr sz="29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384AA-0A71-E644-AEED-65CD2253F2C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46875" y="1197769"/>
            <a:ext cx="6121184" cy="2487216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alphaModFix amt="8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59308" cy="5143500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876" y="283110"/>
            <a:ext cx="7739565" cy="747596"/>
          </a:xfrm>
        </p:spPr>
        <p:txBody>
          <a:bodyPr/>
          <a:lstStyle>
            <a:lvl1pPr>
              <a:defRPr sz="29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384AA-0A71-E644-AEED-65CD2253F2C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46875" y="1197769"/>
            <a:ext cx="6121184" cy="2487216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-1" y="0"/>
            <a:ext cx="759309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alphaModFix amt="8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593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99730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3000" y="0"/>
            <a:ext cx="8001000" cy="5143500"/>
          </a:xfrm>
        </p:spPr>
        <p:txBody>
          <a:bodyPr anchor="ctr">
            <a:noAutofit/>
          </a:bodyPr>
          <a:lstStyle>
            <a:lvl1pPr algn="l">
              <a:defRPr sz="315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3000" y="0"/>
            <a:ext cx="8001000" cy="5143500"/>
          </a:xfrm>
        </p:spPr>
        <p:txBody>
          <a:bodyPr anchor="ctr">
            <a:noAutofit/>
          </a:bodyPr>
          <a:lstStyle>
            <a:lvl1pPr algn="l">
              <a:defRPr sz="315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3000" y="0"/>
            <a:ext cx="8001000" cy="5143500"/>
          </a:xfrm>
        </p:spPr>
        <p:txBody>
          <a:bodyPr anchor="ctr">
            <a:noAutofit/>
          </a:bodyPr>
          <a:lstStyle>
            <a:lvl1pPr algn="l">
              <a:defRPr sz="315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3000" y="0"/>
            <a:ext cx="8001000" cy="5143500"/>
          </a:xfrm>
        </p:spPr>
        <p:txBody>
          <a:bodyPr anchor="ctr">
            <a:noAutofit/>
          </a:bodyPr>
          <a:lstStyle>
            <a:lvl1pPr algn="l">
              <a:defRPr sz="3150" cap="none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387746" y="283110"/>
            <a:ext cx="8229600" cy="7475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87746" y="1030707"/>
            <a:ext cx="8229600" cy="366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006740" y="4794514"/>
            <a:ext cx="789202" cy="22595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50">
                <a:solidFill>
                  <a:schemeClr val="tx2"/>
                </a:solidFill>
                <a:latin typeface="Guardian Egyp" charset="0"/>
                <a:ea typeface="Guardian Egyp" charset="0"/>
                <a:cs typeface="Guardian Egyp" charset="0"/>
              </a:defRPr>
            </a:lvl1pPr>
          </a:lstStyle>
          <a:p>
            <a:pPr>
              <a:defRPr/>
            </a:pPr>
            <a:fld id="{920384AA-0A71-E644-AEED-65CD2253F2C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6" r:id="rId2"/>
    <p:sldLayoutId id="2147483758" r:id="rId3"/>
    <p:sldLayoutId id="2147483764" r:id="rId4"/>
    <p:sldLayoutId id="2147483757" r:id="rId5"/>
    <p:sldLayoutId id="2147483752" r:id="rId6"/>
    <p:sldLayoutId id="2147483761" r:id="rId7"/>
    <p:sldLayoutId id="2147483760" r:id="rId8"/>
    <p:sldLayoutId id="2147483765" r:id="rId9"/>
  </p:sldLayoutIdLst>
  <p:transition spd="slow"/>
  <p:hf hdr="0"/>
  <p:txStyles>
    <p:titleStyle>
      <a:lvl1pPr algn="l" defTabSz="342900" rtl="0" eaLnBrk="1" fontAlgn="base" hangingPunct="1">
        <a:lnSpc>
          <a:spcPct val="82000"/>
        </a:lnSpc>
        <a:spcBef>
          <a:spcPct val="0"/>
        </a:spcBef>
        <a:spcAft>
          <a:spcPct val="0"/>
        </a:spcAft>
        <a:defRPr sz="2175" b="0" i="0" kern="1200" cap="none" baseline="0">
          <a:solidFill>
            <a:schemeClr val="tx1"/>
          </a:solidFill>
          <a:latin typeface="Guardian Egyp Regular" panose="02060503050503060803" pitchFamily="18" charset="77"/>
          <a:ea typeface="Guardian Egyp Regular" panose="02060503050503060803" pitchFamily="18" charset="77"/>
          <a:cs typeface="Guardian Egyp Regular" panose="02060503050503060803" pitchFamily="18" charset="77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Arial" charset="0"/>
          <a:cs typeface="Arial" charset="0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Arial" charset="0"/>
          <a:cs typeface="Arial" charset="0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Arial" charset="0"/>
          <a:cs typeface="Arial" charset="0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Arial" charset="0"/>
          <a:cs typeface="Arial" charset="0"/>
        </a:defRPr>
      </a:lvl9pPr>
    </p:titleStyle>
    <p:bodyStyle>
      <a:lvl1pPr marL="257175" indent="-257175" algn="l" defTabSz="342900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None/>
        <a:defRPr b="0" i="0" kern="1200">
          <a:solidFill>
            <a:schemeClr val="bg2"/>
          </a:solidFill>
          <a:latin typeface="BentonSans Light" charset="0"/>
          <a:ea typeface="BentonSans Light" charset="0"/>
          <a:cs typeface="BentonSans Light" charset="0"/>
        </a:defRPr>
      </a:lvl1pPr>
      <a:lvl2pPr marL="170260" indent="-170260" algn="l" defTabSz="342900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•"/>
        <a:defRPr sz="1350" b="0" i="0" kern="1200">
          <a:solidFill>
            <a:schemeClr val="bg2"/>
          </a:solidFill>
          <a:latin typeface="BentonSans Light" charset="0"/>
          <a:ea typeface="BentonSans Light" charset="0"/>
          <a:cs typeface="BentonSans Light" charset="0"/>
        </a:defRPr>
      </a:lvl2pPr>
      <a:lvl3pPr marL="558404" indent="-216694" algn="l" defTabSz="342900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–"/>
        <a:defRPr b="0" i="0" kern="1200">
          <a:solidFill>
            <a:schemeClr val="bg2"/>
          </a:solidFill>
          <a:latin typeface="BentonSans Light" charset="0"/>
          <a:ea typeface="BentonSans Light" charset="0"/>
          <a:cs typeface="BentonSans Light" charset="0"/>
        </a:defRPr>
      </a:lvl3pPr>
      <a:lvl4pPr marL="862013" indent="-171450" algn="l" defTabSz="342900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/>
        <a:buChar char="•"/>
        <a:defRPr sz="1200" b="0" i="0" kern="1200">
          <a:solidFill>
            <a:schemeClr val="bg2"/>
          </a:solidFill>
          <a:latin typeface="BentonSans Light" charset="0"/>
          <a:ea typeface="BentonSans Light" charset="0"/>
          <a:cs typeface="BentonSans Light" charset="0"/>
        </a:defRPr>
      </a:lvl4pPr>
      <a:lvl5pPr marL="1197769" indent="-169069" algn="l" defTabSz="342900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/>
        <a:buChar char="−"/>
        <a:defRPr sz="1200" b="0" i="0" kern="1200">
          <a:solidFill>
            <a:schemeClr val="bg2"/>
          </a:solidFill>
          <a:latin typeface="BentonSans Light" charset="0"/>
          <a:ea typeface="BentonSans Light" charset="0"/>
          <a:cs typeface="BentonSans Light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384AA-0A71-E644-AEED-65CD2253F2C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2EB203-0912-4D60-BA39-428F6651EE90}"/>
              </a:ext>
            </a:extLst>
          </p:cNvPr>
          <p:cNvSpPr txBox="1">
            <a:spLocks/>
          </p:cNvSpPr>
          <p:nvPr/>
        </p:nvSpPr>
        <p:spPr bwMode="white">
          <a:xfrm>
            <a:off x="3807824" y="1710266"/>
            <a:ext cx="5290527" cy="141843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342900" rtl="0" eaLnBrk="1" fontAlgn="base" hangingPunct="1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defRPr sz="2900" b="0" i="0" kern="1200" cap="none" baseline="0">
                <a:solidFill>
                  <a:schemeClr val="tx1"/>
                </a:solidFill>
                <a:latin typeface="Guardian Egyp Regular" panose="02060503050503060803" pitchFamily="18" charset="77"/>
                <a:ea typeface="Guardian Egyp Regular" panose="02060503050503060803" pitchFamily="18" charset="77"/>
                <a:cs typeface="Guardian Egyp Regular" panose="02060503050503060803" pitchFamily="18" charset="77"/>
              </a:defRPr>
            </a:lvl1pPr>
            <a:lvl2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3429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6858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0287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3716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8000" i="1" dirty="0">
                <a:latin typeface="Impact" panose="020B0806030902050204" pitchFamily="34" charset="0"/>
              </a:rPr>
              <a:t>Crawl-E 2.0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6D4265-754E-4335-9C8F-8214A32FDE84}"/>
              </a:ext>
            </a:extLst>
          </p:cNvPr>
          <p:cNvGrpSpPr/>
          <p:nvPr/>
        </p:nvGrpSpPr>
        <p:grpSpPr>
          <a:xfrm>
            <a:off x="358437" y="1074110"/>
            <a:ext cx="2809306" cy="2603083"/>
            <a:chOff x="1066800" y="20053"/>
            <a:chExt cx="1372396" cy="14418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1F5437-FD1E-4D46-85CD-5774608CE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0053"/>
              <a:ext cx="1372396" cy="144188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2AB3C1D-38B5-4B9C-BD0A-FC5E5F9E6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86273" y="1166663"/>
              <a:ext cx="933450" cy="295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726027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384AA-0A71-E644-AEED-65CD2253F2C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278560" y="126174"/>
            <a:ext cx="7009261" cy="478890"/>
          </a:xfrm>
        </p:spPr>
        <p:txBody>
          <a:bodyPr/>
          <a:lstStyle/>
          <a:p>
            <a:r>
              <a:rPr lang="en-US" dirty="0"/>
              <a:t>What is Crawl-E 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475" y="605064"/>
            <a:ext cx="9004750" cy="46628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4D4F53">
                    <a:lumMod val="50000"/>
                  </a:srgbClr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It is an abstract, re-usable, shared and extensible PYTHON capability which: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4D4F53">
                    <a:lumMod val="50000"/>
                  </a:srgbClr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perform several flavors of searches/crawling.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4D4F53">
                    <a:lumMod val="50000"/>
                  </a:srgbClr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search/crawl through Internal or External Artifacts/Documents.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4D4F53">
                    <a:lumMod val="50000"/>
                  </a:srgbClr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Examples: Code Scripts, Documentation Artifacts, Published Articles, Social Media Platforms.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4D4F53">
                    <a:lumMod val="50000"/>
                  </a:srgbClr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Candidate for Platform Engineering Services Offerings.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4D4F53">
                    <a:lumMod val="50000"/>
                  </a:srgbClr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help in reducing operational risk.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4D4F53">
                    <a:lumMod val="50000"/>
                  </a:srgbClr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help with ML Decision Models.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4D4F53">
                    <a:lumMod val="50000"/>
                  </a:srgbClr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API Interface and results in JSONs.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4D4F53">
                    <a:lumMod val="50000"/>
                  </a:srgbClr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Supports output as report, CSV and JSONs.</a:t>
            </a: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4D4F53">
                  <a:lumMod val="50000"/>
                </a:srgbClr>
              </a:solidFill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215675" y="0"/>
            <a:ext cx="747301" cy="686501"/>
            <a:chOff x="1066800" y="20053"/>
            <a:chExt cx="1372396" cy="144188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0053"/>
              <a:ext cx="1372396" cy="144188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86273" y="1166663"/>
              <a:ext cx="933450" cy="295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5862592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83202" y="4629252"/>
            <a:ext cx="789202" cy="225955"/>
          </a:xfrm>
        </p:spPr>
        <p:txBody>
          <a:bodyPr/>
          <a:lstStyle/>
          <a:p>
            <a:pPr>
              <a:defRPr/>
            </a:pPr>
            <a:fld id="{920384AA-0A71-E644-AEED-65CD2253F2C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68616" y="54346"/>
            <a:ext cx="7009261" cy="347541"/>
          </a:xfrm>
        </p:spPr>
        <p:txBody>
          <a:bodyPr/>
          <a:lstStyle/>
          <a:p>
            <a:r>
              <a:rPr lang="en-US" dirty="0"/>
              <a:t>Features Ready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8616" y="611585"/>
            <a:ext cx="3780481" cy="2466735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/>
                </a:solidFill>
                <a:latin typeface="Arial Narrow" panose="020B0606020202030204" pitchFamily="34" charset="0"/>
              </a:rPr>
              <a:t>What does it do?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Searches for a list of string tokens in list of (Code / Documentation) files or folders recursively.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 Narrow" panose="020B0606020202030204" pitchFamily="34" charset="0"/>
              </a:rPr>
              <a:t>Application/Use-Cases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Support and Automate Impact Analysis.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Improving operation efficiency.</a:t>
            </a:r>
          </a:p>
          <a:p>
            <a:endParaRPr lang="en-US" sz="9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sz="900" b="1" dirty="0">
                <a:solidFill>
                  <a:schemeClr val="tx1"/>
                </a:solidFill>
                <a:latin typeface="Arial Narrow" panose="020B0606020202030204" pitchFamily="34" charset="0"/>
              </a:rPr>
              <a:t>Arguments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Arial Narrow" panose="020B0606020202030204" pitchFamily="34" charset="0"/>
              </a:rPr>
              <a:t>File/Folder List, Recursive Search (Y / N), File Type List, Name or Content (?), Token, Output Type</a:t>
            </a:r>
          </a:p>
          <a:p>
            <a:r>
              <a:rPr lang="en-US" sz="900" b="1" dirty="0">
                <a:solidFill>
                  <a:schemeClr val="tx1"/>
                </a:solidFill>
                <a:latin typeface="Arial Narrow" panose="020B0606020202030204" pitchFamily="34" charset="0"/>
              </a:rPr>
              <a:t>Returns (JSON)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Arial Narrow" panose="020B0606020202030204" pitchFamily="34" charset="0"/>
              </a:rPr>
              <a:t>File Name (With Path), Search Token, Line Number, Position</a:t>
            </a:r>
          </a:p>
          <a:p>
            <a:r>
              <a:rPr lang="en-US" sz="900" b="1" dirty="0">
                <a:solidFill>
                  <a:schemeClr val="tx1"/>
                </a:solidFill>
                <a:latin typeface="Arial Narrow" panose="020B0606020202030204" pitchFamily="34" charset="0"/>
              </a:rPr>
              <a:t>Standard Output Display Modes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Arial Narrow" panose="020B0606020202030204" pitchFamily="34" charset="0"/>
              </a:rPr>
              <a:t>Report, CSV, JSON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1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n-US" sz="24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73812" y="457525"/>
            <a:ext cx="2208653" cy="26488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Token Search – Op Risk </a:t>
            </a:r>
          </a:p>
        </p:txBody>
      </p:sp>
      <p:sp>
        <p:nvSpPr>
          <p:cNvPr id="18" name="Title 4"/>
          <p:cNvSpPr txBox="1">
            <a:spLocks/>
          </p:cNvSpPr>
          <p:nvPr/>
        </p:nvSpPr>
        <p:spPr bwMode="white">
          <a:xfrm>
            <a:off x="-2986565" y="3270744"/>
            <a:ext cx="7009261" cy="3475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342900" rtl="0" eaLnBrk="1" fontAlgn="base" hangingPunct="1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defRPr sz="2900" b="0" i="0" kern="1200" cap="none" baseline="0">
                <a:solidFill>
                  <a:schemeClr val="tx1"/>
                </a:solidFill>
                <a:latin typeface="Guardian Egyp Regular" panose="02060503050503060803" pitchFamily="18" charset="77"/>
                <a:ea typeface="Guardian Egyp Regular" panose="02060503050503060803" pitchFamily="18" charset="77"/>
                <a:cs typeface="Guardian Egyp Regular" panose="02060503050503060803" pitchFamily="18" charset="77"/>
              </a:defRPr>
            </a:lvl1pPr>
            <a:lvl2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3429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6858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0287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3716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/>
              <a:t>Features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8617" y="3288017"/>
            <a:ext cx="8992494" cy="176981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/>
                </a:solidFill>
                <a:latin typeface="Arial Narrow" panose="020B0606020202030204" pitchFamily="34" charset="0"/>
              </a:rPr>
              <a:t>What does it do?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It crawls on news articles / social media posts and returns the articles metadata which can be used for feeding data into ML Decision / Ranking Models.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 Narrow" panose="020B0606020202030204" pitchFamily="34" charset="0"/>
              </a:rPr>
              <a:t>Application/Use-Cases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Credit/Risk ML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sz="900" b="1" dirty="0">
                <a:solidFill>
                  <a:schemeClr val="tx1"/>
                </a:solidFill>
                <a:latin typeface="Arial Narrow" panose="020B0606020202030204" pitchFamily="34" charset="0"/>
              </a:rPr>
              <a:t>Arguments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/>
                </a:solidFill>
                <a:latin typeface="Arial Narrow" panose="020B0606020202030204" pitchFamily="34" charset="0"/>
              </a:rPr>
              <a:t>Crawler Type – (</a:t>
            </a:r>
            <a:r>
              <a:rPr lang="en-US" sz="900" dirty="0" err="1">
                <a:solidFill>
                  <a:schemeClr val="tx1"/>
                </a:solidFill>
                <a:latin typeface="Arial Narrow" panose="020B0606020202030204" pitchFamily="34" charset="0"/>
              </a:rPr>
              <a:t>NewsRiver</a:t>
            </a:r>
            <a:r>
              <a:rPr lang="en-US" sz="900" dirty="0">
                <a:solidFill>
                  <a:schemeClr val="tx1"/>
                </a:solidFill>
                <a:latin typeface="Arial Narrow" panose="020B0606020202030204" pitchFamily="34" charset="0"/>
              </a:rPr>
              <a:t>, Twitter, </a:t>
            </a:r>
            <a:r>
              <a:rPr lang="en-US" sz="900" dirty="0" err="1">
                <a:solidFill>
                  <a:schemeClr val="tx1"/>
                </a:solidFill>
                <a:latin typeface="Arial Narrow" panose="020B0606020202030204" pitchFamily="34" charset="0"/>
              </a:rPr>
              <a:t>WebHose</a:t>
            </a:r>
            <a:r>
              <a:rPr lang="en-US" sz="900" dirty="0">
                <a:solidFill>
                  <a:schemeClr val="tx1"/>
                </a:solidFill>
                <a:latin typeface="Arial Narrow" panose="020B0606020202030204" pitchFamily="34" charset="0"/>
              </a:rPr>
              <a:t>, Reuters, </a:t>
            </a:r>
            <a:r>
              <a:rPr lang="en-US" sz="900" dirty="0" err="1">
                <a:solidFill>
                  <a:schemeClr val="tx1"/>
                </a:solidFill>
                <a:latin typeface="Arial Narrow" panose="020B0606020202030204" pitchFamily="34" charset="0"/>
              </a:rPr>
              <a:t>YahooNews</a:t>
            </a:r>
            <a:r>
              <a:rPr lang="en-US" sz="9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Arial Narrow" panose="020B0606020202030204" pitchFamily="34" charset="0"/>
              </a:rPr>
              <a:t>etc</a:t>
            </a:r>
            <a:r>
              <a:rPr lang="en-US" sz="900" dirty="0">
                <a:solidFill>
                  <a:schemeClr val="tx1"/>
                </a:solidFill>
                <a:latin typeface="Arial Narrow" panose="020B0606020202030204" pitchFamily="34" charset="0"/>
              </a:rPr>
              <a:t>), Search Token(s), From Date, To Date</a:t>
            </a:r>
          </a:p>
          <a:p>
            <a:r>
              <a:rPr lang="en-US" sz="900" b="1" dirty="0">
                <a:solidFill>
                  <a:schemeClr val="tx1"/>
                </a:solidFill>
                <a:latin typeface="Arial Narrow" panose="020B0606020202030204" pitchFamily="34" charset="0"/>
              </a:rPr>
              <a:t>Returns (JSON)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/>
                </a:solidFill>
                <a:latin typeface="Arial Narrow" panose="020B0606020202030204" pitchFamily="34" charset="0"/>
              </a:rPr>
              <a:t>JSON Object – </a:t>
            </a:r>
            <a:r>
              <a:rPr lang="en-US" sz="9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publishDate</a:t>
            </a:r>
            <a:r>
              <a:rPr lang="en-US" sz="900" dirty="0">
                <a:solidFill>
                  <a:schemeClr val="tx1"/>
                </a:solidFill>
                <a:latin typeface="Arial Narrow" panose="020B0606020202030204" pitchFamily="34" charset="0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discoverDate</a:t>
            </a:r>
            <a:r>
              <a:rPr lang="en-US" sz="900" dirty="0">
                <a:solidFill>
                  <a:schemeClr val="tx1"/>
                </a:solidFill>
                <a:latin typeface="Arial Narrow" panose="020B0606020202030204" pitchFamily="34" charset="0"/>
              </a:rPr>
              <a:t>, title, language, text, structured Text, </a:t>
            </a:r>
            <a:r>
              <a:rPr lang="en-US" sz="900" dirty="0" err="1">
                <a:solidFill>
                  <a:schemeClr val="tx1"/>
                </a:solidFill>
                <a:latin typeface="Arial Narrow" panose="020B0606020202030204" pitchFamily="34" charset="0"/>
              </a:rPr>
              <a:t>url</a:t>
            </a:r>
            <a:r>
              <a:rPr lang="en-US" sz="900" dirty="0">
                <a:solidFill>
                  <a:schemeClr val="tx1"/>
                </a:solidFill>
                <a:latin typeface="Arial Narrow" panose="020B0606020202030204" pitchFamily="34" charset="0"/>
              </a:rPr>
              <a:t>, elements, website, metadata, highlight, score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9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08711" y="3165029"/>
            <a:ext cx="3573898" cy="26488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News/Social Media Crawling – Credit Risk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389528" y="611585"/>
            <a:ext cx="3671583" cy="2466735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/>
                </a:solidFill>
                <a:latin typeface="Arial Narrow" panose="020B0606020202030204" pitchFamily="34" charset="0"/>
              </a:rPr>
              <a:t>What does it do?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Reports table usage for code scripts in list of files or folders recursively for TD/CS Platforms.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 Narrow" panose="020B0606020202030204" pitchFamily="34" charset="0"/>
              </a:rPr>
              <a:t>Application/Use-Cases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Support and Automate Impact Analysis.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Improving operation efficiency.</a:t>
            </a:r>
          </a:p>
          <a:p>
            <a:endParaRPr lang="en-US" sz="12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sz="900" b="1" dirty="0">
                <a:solidFill>
                  <a:schemeClr val="tx1"/>
                </a:solidFill>
                <a:latin typeface="Arial Narrow" panose="020B0606020202030204" pitchFamily="34" charset="0"/>
              </a:rPr>
              <a:t>Arguments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Arial Narrow" panose="020B0606020202030204" pitchFamily="34" charset="0"/>
              </a:rPr>
              <a:t>Codebase (TD/CS), File/Folder List, Recursive Search (Y / N), File Type List, Output Type</a:t>
            </a:r>
          </a:p>
          <a:p>
            <a:r>
              <a:rPr lang="en-US" sz="900" b="1" dirty="0">
                <a:solidFill>
                  <a:schemeClr val="tx1"/>
                </a:solidFill>
                <a:latin typeface="Arial Narrow" panose="020B0606020202030204" pitchFamily="34" charset="0"/>
              </a:rPr>
              <a:t>Returns (JSON)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Arial Narrow" panose="020B0606020202030204" pitchFamily="34" charset="0"/>
              </a:rPr>
              <a:t>File Name (With Path), DB Name, Table Name</a:t>
            </a:r>
          </a:p>
          <a:p>
            <a:r>
              <a:rPr lang="en-US" sz="900" b="1" dirty="0">
                <a:solidFill>
                  <a:schemeClr val="tx1"/>
                </a:solidFill>
                <a:latin typeface="Arial Narrow" panose="020B0606020202030204" pitchFamily="34" charset="0"/>
              </a:rPr>
              <a:t>Standard Output Display Modes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Arial Narrow" panose="020B0606020202030204" pitchFamily="34" charset="0"/>
              </a:rPr>
              <a:t>Report, CSV, JSON</a:t>
            </a:r>
            <a:endParaRPr lang="en-US" sz="24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17473" y="479140"/>
            <a:ext cx="2048641" cy="26488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Table Usage – Op Risk</a:t>
            </a:r>
          </a:p>
        </p:txBody>
      </p:sp>
      <p:sp>
        <p:nvSpPr>
          <p:cNvPr id="23" name="Donut 22"/>
          <p:cNvSpPr/>
          <p:nvPr/>
        </p:nvSpPr>
        <p:spPr>
          <a:xfrm>
            <a:off x="4138991" y="1356883"/>
            <a:ext cx="871936" cy="843693"/>
          </a:xfrm>
          <a:prstGeom prst="donut">
            <a:avLst>
              <a:gd name="adj" fmla="val 12250"/>
            </a:avLst>
          </a:prstGeom>
          <a:solidFill>
            <a:schemeClr val="tx2"/>
          </a:solidFill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286862" y="1466919"/>
            <a:ext cx="574766" cy="661839"/>
            <a:chOff x="1066800" y="20053"/>
            <a:chExt cx="1372396" cy="1441885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0053"/>
              <a:ext cx="1372396" cy="144188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86273" y="1166663"/>
              <a:ext cx="933450" cy="295275"/>
            </a:xfrm>
            <a:prstGeom prst="rect">
              <a:avLst/>
            </a:prstGeom>
          </p:spPr>
        </p:pic>
      </p:grpSp>
      <p:sp>
        <p:nvSpPr>
          <p:cNvPr id="2" name="Left Arrow 1"/>
          <p:cNvSpPr/>
          <p:nvPr/>
        </p:nvSpPr>
        <p:spPr>
          <a:xfrm rot="16200000">
            <a:off x="4214775" y="2431466"/>
            <a:ext cx="809076" cy="484632"/>
          </a:xfrm>
          <a:prstGeom prst="lef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Arrow 26"/>
          <p:cNvSpPr/>
          <p:nvPr/>
        </p:nvSpPr>
        <p:spPr>
          <a:xfrm>
            <a:off x="3882609" y="1536413"/>
            <a:ext cx="230437" cy="484632"/>
          </a:xfrm>
          <a:prstGeom prst="lef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Arrow 27"/>
          <p:cNvSpPr/>
          <p:nvPr/>
        </p:nvSpPr>
        <p:spPr>
          <a:xfrm rot="10800000">
            <a:off x="5067513" y="1526956"/>
            <a:ext cx="271017" cy="484632"/>
          </a:xfrm>
          <a:prstGeom prst="lef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63178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384AA-0A71-E644-AEED-65CD2253F2C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5" y="0"/>
            <a:ext cx="9033969" cy="51435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150002" y="197969"/>
            <a:ext cx="4800205" cy="788243"/>
          </a:xfrm>
        </p:spPr>
        <p:txBody>
          <a:bodyPr/>
          <a:lstStyle/>
          <a:p>
            <a:r>
              <a:rPr lang="en-US" dirty="0"/>
              <a:t>Web-Crawler Use-Case: </a:t>
            </a:r>
            <a:br>
              <a:rPr lang="en-US" dirty="0"/>
            </a:br>
            <a:r>
              <a:rPr lang="en-US" dirty="0"/>
              <a:t>Merchant Scoring</a:t>
            </a:r>
          </a:p>
        </p:txBody>
      </p:sp>
    </p:spTree>
    <p:extLst>
      <p:ext uri="{BB962C8B-B14F-4D97-AF65-F5344CB8AC3E}">
        <p14:creationId xmlns:p14="http://schemas.microsoft.com/office/powerpoint/2010/main" val="1864038934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384AA-0A71-E644-AEED-65CD2253F2C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150002" y="197969"/>
            <a:ext cx="4800205" cy="788243"/>
          </a:xfrm>
        </p:spPr>
        <p:txBody>
          <a:bodyPr/>
          <a:lstStyle/>
          <a:p>
            <a:r>
              <a:rPr lang="en-US" dirty="0"/>
              <a:t>Web-Crawler Use-Case: </a:t>
            </a:r>
            <a:br>
              <a:rPr lang="en-US" dirty="0"/>
            </a:br>
            <a:r>
              <a:rPr lang="en-US" dirty="0"/>
              <a:t>Merchant Scoring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0002" y="1586089"/>
            <a:ext cx="8855162" cy="2831544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D2C200"/>
                </a:solidFill>
                <a:effectLst/>
                <a:latin typeface="Lucida Sans Typewriter" panose="020B0509030504030204" pitchFamily="49" charset="0"/>
              </a:rPr>
              <a:t>'''Searches for a string token in published articles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D2C200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D2C200"/>
                </a:solidFill>
                <a:effectLst/>
                <a:latin typeface="Lucida Sans Typewriter" panose="020B0509030504030204" pitchFamily="49" charset="0"/>
              </a:rPr>
              <a:t>'''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D2C200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CC9900"/>
                </a:solidFill>
                <a:effectLst/>
                <a:latin typeface="Lucida Sans Typewriter" panose="020B0509030504030204" pitchFamily="49" charset="0"/>
              </a:rPr>
              <a:t>from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CrawleeV2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CC9900"/>
                </a:solidFill>
                <a:effectLst/>
                <a:latin typeface="Lucida Sans Typewriter" panose="020B0509030504030204" pitchFamily="49" charset="0"/>
              </a:rPr>
              <a:t>import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Sans Typewriter" panose="020B0509030504030204" pitchFamily="49" charset="0"/>
              </a:rPr>
              <a:t>*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Sans Typewriter" panose="020B0509030504030204" pitchFamily="49" charset="0"/>
              </a:rPr>
            </a:b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6666"/>
                </a:solidFill>
                <a:effectLst/>
                <a:latin typeface="Lucida Sans Typewriter" panose="020B0509030504030204" pitchFamily="49" charset="0"/>
              </a:rPr>
              <a:t>#merchants = ['%22sears%20roebuck%22','toysrus','%22vasage%20international%22']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6666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arg_entities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Sans Typewriter" panose="020B0509030504030204" pitchFamily="49" charset="0"/>
              </a:rPr>
              <a:t>= [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B580"/>
                </a:solidFill>
                <a:effectLst/>
                <a:latin typeface="Lucida Sans Typewriter" panose="020B0509030504030204" pitchFamily="49" charset="0"/>
              </a:rPr>
              <a:t>'%22sears%20roebuck%22'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,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B580"/>
                </a:solidFill>
                <a:effectLst/>
                <a:latin typeface="Lucida Sans Typewriter" panose="020B0509030504030204" pitchFamily="49" charset="0"/>
              </a:rPr>
              <a:t>'toysrus'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,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B580"/>
                </a:solidFill>
                <a:effectLst/>
                <a:latin typeface="Lucida Sans Typewriter" panose="020B0509030504030204" pitchFamily="49" charset="0"/>
              </a:rPr>
              <a:t>'ZUPAS'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,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B580"/>
                </a:solidFill>
                <a:effectLst/>
                <a:latin typeface="Lucida Sans Typewriter" panose="020B0509030504030204" pitchFamily="49" charset="0"/>
              </a:rPr>
              <a:t>'%22kb%20toys%22'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,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B580"/>
                </a:solidFill>
                <a:effectLst/>
                <a:latin typeface="Lucida Sans Typewriter" panose="020B0509030504030204" pitchFamily="49" charset="0"/>
              </a:rPr>
              <a:t>'amazon'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,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B580"/>
                </a:solidFill>
                <a:effectLst/>
                <a:latin typeface="Lucida Sans Typewriter" panose="020B0509030504030204" pitchFamily="49" charset="0"/>
              </a:rPr>
              <a:t>'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B580"/>
                </a:solidFill>
                <a:effectLst/>
                <a:latin typeface="Lucida Sans Typewriter" panose="020B0509030504030204" pitchFamily="49" charset="0"/>
              </a:rPr>
              <a:t>walmart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B580"/>
                </a:solidFill>
                <a:effectLst/>
                <a:latin typeface="Lucida Sans Typewriter" panose="020B0509030504030204" pitchFamily="49" charset="0"/>
              </a:rPr>
              <a:t>'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Sans Typewriter" panose="020B0509030504030204" pitchFamily="49" charset="0"/>
              </a:rPr>
              <a:t>]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arg_token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   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Sans Typewriter" panose="020B0509030504030204" pitchFamily="49" charset="0"/>
              </a:rPr>
              <a:t>=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B580"/>
                </a:solidFill>
                <a:effectLst/>
                <a:latin typeface="Lucida Sans Typewriter" panose="020B0509030504030204" pitchFamily="49" charset="0"/>
              </a:rPr>
              <a:t>'@@ENTITY%20AND%20%28text%3Abankruptcy%20OR%20text%3Aclosure%20OR%20text%3Amerger%20OR%20text%3A%22law%20suit%22%20OR%20text%3A%22new%20locations%22%20OR%20text%3A%22Year%20end%20financials%22%29%20'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B580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arg_crawler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 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Sans Typewriter" panose="020B0509030504030204" pitchFamily="49" charset="0"/>
              </a:rPr>
              <a:t>=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B580"/>
                </a:solidFill>
                <a:effectLst/>
                <a:latin typeface="Lucida Sans Typewriter" panose="020B0509030504030204" pitchFamily="49" charset="0"/>
              </a:rPr>
              <a:t>'NEWSRIVER'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B580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arg_from_date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Sans Typewriter" panose="020B0509030504030204" pitchFamily="49" charset="0"/>
              </a:rPr>
              <a:t>=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B580"/>
                </a:solidFill>
                <a:effectLst/>
                <a:latin typeface="Lucida Sans Typewriter" panose="020B0509030504030204" pitchFamily="49" charset="0"/>
              </a:rPr>
              <a:t>'2018-10-01'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B580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arg_to_date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 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Sans Typewriter" panose="020B0509030504030204" pitchFamily="49" charset="0"/>
              </a:rPr>
              <a:t>=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B580"/>
                </a:solidFill>
                <a:effectLst/>
                <a:latin typeface="Lucida Sans Typewriter" panose="020B0509030504030204" pitchFamily="49" charset="0"/>
              </a:rPr>
              <a:t>'2018-10-31'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B580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arg_var_list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Sans Typewriter" panose="020B0509030504030204" pitchFamily="49" charset="0"/>
              </a:rPr>
              <a:t>=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B580"/>
                </a:solidFill>
                <a:effectLst/>
                <a:latin typeface="Lucida Sans Typewriter" panose="020B0509030504030204" pitchFamily="49" charset="0"/>
              </a:rPr>
              <a:t>'*'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B580"/>
                </a:solidFill>
                <a:effectLst/>
                <a:latin typeface="Lucida Sans Typewriter" panose="020B0509030504030204" pitchFamily="49" charset="0"/>
              </a:rPr>
            </a:b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B580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Cr_results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Sans Typewriter" panose="020B0509030504030204" pitchFamily="49" charset="0"/>
              </a:rPr>
              <a:t>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Cr_merchant_ers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arg_crawler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arg_entities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arg_token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arg_from_date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arg_to_date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arg_var_list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  <a:t>)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</a:b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Lucida Sans Typewriter" panose="020B0509030504030204" pitchFamily="49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30422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384AA-0A71-E644-AEED-65CD2253F2C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150002" y="197969"/>
            <a:ext cx="4800205" cy="788243"/>
          </a:xfrm>
        </p:spPr>
        <p:txBody>
          <a:bodyPr/>
          <a:lstStyle/>
          <a:p>
            <a:r>
              <a:rPr lang="en-US" dirty="0"/>
              <a:t>Web-Crawler Use-Case: </a:t>
            </a:r>
            <a:br>
              <a:rPr lang="en-US" dirty="0"/>
            </a:br>
            <a:r>
              <a:rPr lang="en-US" dirty="0"/>
              <a:t>Merchant Scoring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50002" y="1081838"/>
            <a:ext cx="8855163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/>
              <a:t>"sears roebuck", 17.057852, 6, "If it fits; it must be his mitt", "https://www.thespec.com/sports-story/8937344-if-it-fits-it-must-be-his-mitt/"</a:t>
            </a:r>
          </a:p>
          <a:p>
            <a:r>
              <a:rPr lang="en-US" sz="1000" dirty="0"/>
              <a:t>"sears roebuck", 33.083965, 6, "Antitrust Mythology and the Decline of Sears", "https://www.cato.org/blog/antitrust-myths-decline-sears"</a:t>
            </a:r>
          </a:p>
          <a:p>
            <a:r>
              <a:rPr lang="en-US" sz="1000" dirty="0"/>
              <a:t>amazon, 18.60793, 7, "Prestigious Literary Group Sues Trump", "https://www.tvweek.com/tvbizwire/2018/10/prestigious-literary-group-sues-trump/"</a:t>
            </a:r>
          </a:p>
          <a:p>
            <a:r>
              <a:rPr lang="en-US" sz="1000" dirty="0"/>
              <a:t>amazon, 15.528445, 42, "Sears Files for Chapter 11 Bankruptcy", "https://www.i4u.com/2018/10/129707/sears-files-chapter-11-bankruptcy"</a:t>
            </a:r>
          </a:p>
          <a:p>
            <a:r>
              <a:rPr lang="en-US" sz="1000" dirty="0" err="1"/>
              <a:t>walmart</a:t>
            </a:r>
            <a:r>
              <a:rPr lang="en-US" sz="1000" dirty="0"/>
              <a:t>, 18.921968, 42, "Sears; the Amazon of its day; files for bankruptcy", "https://www.engadget.com/2018/10/15/sears-chapter-11-bankruptcy/"</a:t>
            </a:r>
          </a:p>
          <a:p>
            <a:r>
              <a:rPr lang="en-US" sz="1000" dirty="0" err="1"/>
              <a:t>walmart</a:t>
            </a:r>
            <a:r>
              <a:rPr lang="en-US" sz="1000" dirty="0"/>
              <a:t>, 18.6826, 42, "Sears files for bankruptcy protection", "https://adage.com/article/news/sears-files-bankruptcy-court-protection/315263/"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230881"/>
              </p:ext>
            </p:extLst>
          </p:nvPr>
        </p:nvGraphicFramePr>
        <p:xfrm>
          <a:off x="150002" y="3809861"/>
          <a:ext cx="8855162" cy="1224750"/>
        </p:xfrm>
        <a:graphic>
          <a:graphicData uri="http://schemas.openxmlformats.org/drawingml/2006/table">
            <a:tbl>
              <a:tblPr/>
              <a:tblGrid>
                <a:gridCol w="2265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13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64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2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82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MERCHANT ENTITY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2CC"/>
                          </a:solidFill>
                          <a:effectLst/>
                          <a:latin typeface="Arial Narrow" panose="020B0606020202030204" pitchFamily="34" charset="0"/>
                        </a:rPr>
                        <a:t>INTERNAL RISK SCORE (Internal sources)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 Narrow" panose="020B0606020202030204" pitchFamily="34" charset="0"/>
                        </a:rPr>
                        <a:t>EXTERNAL RISK SCORE (News / Social Media)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CDSS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TSR 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Bureau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NEWS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SOCIAL MEDIA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0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Sears Roebuck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621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06" marR="4406" marT="44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0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Walmart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06" marR="4406" marT="44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0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Amazon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720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06" marR="4406" marT="44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0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ToysRUs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610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</a:p>
                  </a:txBody>
                  <a:tcPr marL="4406" marR="4406" marT="44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06" marR="4406" marT="44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50002" y="2562621"/>
            <a:ext cx="8855163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/>
              <a:t>"sears roebuck", 620.89</a:t>
            </a:r>
          </a:p>
          <a:p>
            <a:r>
              <a:rPr lang="en-US" sz="1000" dirty="0" err="1"/>
              <a:t>toysrus</a:t>
            </a:r>
            <a:r>
              <a:rPr lang="en-US" sz="1000" dirty="0"/>
              <a:t>, 440.5</a:t>
            </a:r>
          </a:p>
          <a:p>
            <a:r>
              <a:rPr lang="en-US" sz="1000" dirty="0"/>
              <a:t>"walmart", 137.82</a:t>
            </a:r>
          </a:p>
          <a:p>
            <a:r>
              <a:rPr lang="en-US" sz="1000" dirty="0"/>
              <a:t>amazon, 197.52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58320" y="668850"/>
            <a:ext cx="1639231" cy="290520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Arial Narrow" panose="020B0606020202030204" pitchFamily="34" charset="0"/>
              </a:rPr>
              <a:t>Web-Crawler Results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70092" y="2196651"/>
            <a:ext cx="2815685" cy="290520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Arial Narrow" panose="020B0606020202030204" pitchFamily="34" charset="0"/>
              </a:rPr>
              <a:t>Merchant External Risk Score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858320" y="3443891"/>
            <a:ext cx="1639231" cy="290520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Arial Narrow" panose="020B0606020202030204" pitchFamily="34" charset="0"/>
              </a:rPr>
              <a:t>Merchant Risk Profile</a:t>
            </a:r>
          </a:p>
        </p:txBody>
      </p:sp>
    </p:spTree>
    <p:extLst>
      <p:ext uri="{BB962C8B-B14F-4D97-AF65-F5344CB8AC3E}">
        <p14:creationId xmlns:p14="http://schemas.microsoft.com/office/powerpoint/2010/main" val="1418560300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384AA-0A71-E644-AEED-65CD2253F2C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278560" y="126174"/>
            <a:ext cx="7009261" cy="478890"/>
          </a:xfrm>
        </p:spPr>
        <p:txBody>
          <a:bodyPr/>
          <a:lstStyle/>
          <a:p>
            <a:r>
              <a:rPr lang="en-US" dirty="0"/>
              <a:t>Crawler Observations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814" y="616209"/>
            <a:ext cx="9004750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rgbClr val="4D4F53">
                    <a:lumMod val="50000"/>
                  </a:srgbClr>
                </a:solidFill>
                <a:latin typeface="Arial Narrow" panose="020B0606020202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NewsRiver</a:t>
            </a:r>
            <a:endParaRPr lang="en-US" sz="2000" b="1" dirty="0">
              <a:solidFill>
                <a:srgbClr val="4D4F53">
                  <a:lumMod val="50000"/>
                </a:srgbClr>
              </a:solidFill>
              <a:latin typeface="Arial Narrow" panose="020B0606020202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b="1" dirty="0">
              <a:solidFill>
                <a:srgbClr val="4D4F53">
                  <a:lumMod val="50000"/>
                </a:srgbClr>
              </a:solidFill>
              <a:latin typeface="Arial Narrow" panose="020B0606020202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rgbClr val="4D4F53">
                    <a:lumMod val="50000"/>
                  </a:srgbClr>
                </a:solidFill>
                <a:latin typeface="Arial Narrow" panose="020B0606020202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NewsAPI</a:t>
            </a:r>
            <a:endParaRPr lang="en-US" sz="2000" b="1" dirty="0">
              <a:solidFill>
                <a:srgbClr val="4D4F53">
                  <a:lumMod val="50000"/>
                </a:srgbClr>
              </a:solidFill>
              <a:latin typeface="Arial Narrow" panose="020B0606020202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b="1" dirty="0">
              <a:solidFill>
                <a:srgbClr val="4D4F53">
                  <a:lumMod val="50000"/>
                </a:srgbClr>
              </a:solidFill>
              <a:latin typeface="Arial Narrow" panose="020B0606020202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b="1" dirty="0">
              <a:solidFill>
                <a:srgbClr val="4D4F53">
                  <a:lumMod val="50000"/>
                </a:srgbClr>
              </a:solidFill>
              <a:latin typeface="Arial Narrow" panose="020B0606020202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b="1" dirty="0">
              <a:solidFill>
                <a:srgbClr val="4D4F53">
                  <a:lumMod val="50000"/>
                </a:srgbClr>
              </a:solidFill>
              <a:latin typeface="Arial Narrow" panose="020B0606020202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b="1" dirty="0">
              <a:solidFill>
                <a:srgbClr val="4D4F53">
                  <a:lumMod val="50000"/>
                </a:srgbClr>
              </a:solidFill>
              <a:latin typeface="Arial Narrow" panose="020B0606020202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600" b="1" dirty="0">
              <a:solidFill>
                <a:srgbClr val="4D4F53">
                  <a:lumMod val="50000"/>
                </a:srgbClr>
              </a:solidFill>
              <a:latin typeface="Arial Narrow" panose="020B0606020202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b="1" dirty="0">
              <a:solidFill>
                <a:srgbClr val="4D4F53">
                  <a:lumMod val="50000"/>
                </a:srgbClr>
              </a:solidFill>
              <a:latin typeface="Arial Narrow" panose="020B0606020202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b="1" dirty="0">
              <a:solidFill>
                <a:srgbClr val="4D4F53">
                  <a:lumMod val="50000"/>
                </a:srgbClr>
              </a:solidFill>
              <a:latin typeface="Arial Narrow" panose="020B0606020202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4D4F53">
                    <a:lumMod val="50000"/>
                  </a:srgbClr>
                </a:solidFill>
                <a:latin typeface="Arial Narrow" panose="020B0606020202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Twitter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215675" y="0"/>
            <a:ext cx="747301" cy="686501"/>
            <a:chOff x="1066800" y="20053"/>
            <a:chExt cx="1372396" cy="144188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0053"/>
              <a:ext cx="1372396" cy="144188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86273" y="1166663"/>
              <a:ext cx="933450" cy="295275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43" y="1804425"/>
            <a:ext cx="4274420" cy="240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783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384AA-0A71-E644-AEED-65CD2253F2C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278560" y="126174"/>
            <a:ext cx="7009261" cy="478890"/>
          </a:xfrm>
        </p:spPr>
        <p:txBody>
          <a:bodyPr/>
          <a:lstStyle/>
          <a:p>
            <a:r>
              <a:rPr lang="en-US" dirty="0"/>
              <a:t>Crawler Observations - </a:t>
            </a:r>
            <a:r>
              <a:rPr lang="en-US" dirty="0" err="1"/>
              <a:t>NewsAPI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814" y="616209"/>
            <a:ext cx="9004750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4D4F53">
                    <a:lumMod val="50000"/>
                  </a:srgbClr>
                </a:solidFill>
                <a:latin typeface="Arial Narrow" panose="020B0606020202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News API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>
              <a:solidFill>
                <a:srgbClr val="4D4F53">
                  <a:lumMod val="50000"/>
                </a:srgbClr>
              </a:solidFill>
              <a:latin typeface="Arial Narrow" panose="020B0606020202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b="1" dirty="0">
              <a:solidFill>
                <a:srgbClr val="4D4F53">
                  <a:lumMod val="50000"/>
                </a:srgbClr>
              </a:solidFill>
              <a:latin typeface="Arial Narrow" panose="020B0606020202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b="1" dirty="0">
              <a:solidFill>
                <a:srgbClr val="4D4F53">
                  <a:lumMod val="50000"/>
                </a:srgbClr>
              </a:solidFill>
              <a:latin typeface="Arial Narrow" panose="020B0606020202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b="1" dirty="0">
              <a:solidFill>
                <a:srgbClr val="4D4F53">
                  <a:lumMod val="50000"/>
                </a:srgbClr>
              </a:solidFill>
              <a:latin typeface="Arial Narrow" panose="020B0606020202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b="1" dirty="0">
              <a:solidFill>
                <a:srgbClr val="4D4F53">
                  <a:lumMod val="50000"/>
                </a:srgbClr>
              </a:solidFill>
              <a:latin typeface="Arial Narrow" panose="020B0606020202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600" b="1" dirty="0">
              <a:solidFill>
                <a:srgbClr val="4D4F53">
                  <a:lumMod val="50000"/>
                </a:srgbClr>
              </a:solidFill>
              <a:latin typeface="Arial Narrow" panose="020B0606020202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b="1" dirty="0">
              <a:solidFill>
                <a:srgbClr val="4D4F53">
                  <a:lumMod val="50000"/>
                </a:srgbClr>
              </a:solidFill>
              <a:latin typeface="Arial Narrow" panose="020B0606020202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b="1" dirty="0">
              <a:solidFill>
                <a:srgbClr val="4D4F53">
                  <a:lumMod val="50000"/>
                </a:srgbClr>
              </a:solidFill>
              <a:latin typeface="Arial Narrow" panose="020B0606020202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4D4F53">
                    <a:lumMod val="50000"/>
                  </a:srgbClr>
                </a:solidFill>
                <a:latin typeface="Arial Narrow" panose="020B0606020202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Past 30 data available only.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rgbClr val="4D4F53">
                  <a:lumMod val="50000"/>
                </a:srgbClr>
              </a:solidFill>
              <a:latin typeface="Arial Narrow" panose="020B0606020202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215675" y="0"/>
            <a:ext cx="747301" cy="686501"/>
            <a:chOff x="1066800" y="20053"/>
            <a:chExt cx="1372396" cy="144188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0053"/>
              <a:ext cx="1372396" cy="144188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86273" y="1166663"/>
              <a:ext cx="933450" cy="295275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0" y="1002591"/>
            <a:ext cx="5033584" cy="283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19027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Enterprise CorpID version 2">
  <a:themeElements>
    <a:clrScheme name="Custom 124">
      <a:dk1>
        <a:srgbClr val="002663"/>
      </a:dk1>
      <a:lt1>
        <a:srgbClr val="FFFFFF"/>
      </a:lt1>
      <a:dk2>
        <a:srgbClr val="006AD2"/>
      </a:dk2>
      <a:lt2>
        <a:srgbClr val="162B73"/>
      </a:lt2>
      <a:accent1>
        <a:srgbClr val="0968CE"/>
      </a:accent1>
      <a:accent2>
        <a:srgbClr val="6F7879"/>
      </a:accent2>
      <a:accent3>
        <a:srgbClr val="13276E"/>
      </a:accent3>
      <a:accent4>
        <a:srgbClr val="D6E6FE"/>
      </a:accent4>
      <a:accent5>
        <a:srgbClr val="BECAF1"/>
      </a:accent5>
      <a:accent6>
        <a:srgbClr val="C7C8C7"/>
      </a:accent6>
      <a:hlink>
        <a:srgbClr val="0069D0"/>
      </a:hlink>
      <a:folHlink>
        <a:srgbClr val="00266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b="0" i="0" dirty="0" smtClean="0">
            <a:solidFill>
              <a:schemeClr val="bg2"/>
            </a:solidFill>
            <a:latin typeface="BentonSans Light" panose="02000503000000020004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15115</TotalTime>
  <Words>879</Words>
  <Application>Microsoft Office PowerPoint</Application>
  <PresentationFormat>On-screen Show (16:9)</PresentationFormat>
  <Paragraphs>129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Arial Narrow</vt:lpstr>
      <vt:lpstr>BentonSans Light</vt:lpstr>
      <vt:lpstr>BentonSans Medium</vt:lpstr>
      <vt:lpstr>Calibri</vt:lpstr>
      <vt:lpstr>Guardian Egyp</vt:lpstr>
      <vt:lpstr>Guardian Egyp Regular</vt:lpstr>
      <vt:lpstr>Impact</vt:lpstr>
      <vt:lpstr>Lucida Sans Typewriter</vt:lpstr>
      <vt:lpstr>Wingdings</vt:lpstr>
      <vt:lpstr>Enterprise CorpID version 2</vt:lpstr>
      <vt:lpstr>PowerPoint Presentation</vt:lpstr>
      <vt:lpstr>What is Crawl-E ?</vt:lpstr>
      <vt:lpstr>Features Ready</vt:lpstr>
      <vt:lpstr>Web-Crawler Use-Case:  Merchant Scoring</vt:lpstr>
      <vt:lpstr>Web-Crawler Use-Case:  Merchant Scoring</vt:lpstr>
      <vt:lpstr>Web-Crawler Use-Case:  Merchant Scoring</vt:lpstr>
      <vt:lpstr>Crawler Observations</vt:lpstr>
      <vt:lpstr>Crawler Observations - NewsAPI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Title—Do not alter this design template</dc:title>
  <dc:creator>Jared Weinberger</dc:creator>
  <cp:lastModifiedBy>Ashish Gupta</cp:lastModifiedBy>
  <cp:revision>282</cp:revision>
  <cp:lastPrinted>2018-03-15T16:02:09Z</cp:lastPrinted>
  <dcterms:created xsi:type="dcterms:W3CDTF">2017-11-20T16:47:07Z</dcterms:created>
  <dcterms:modified xsi:type="dcterms:W3CDTF">2020-10-30T18:59:42Z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XPAuthor">
    <vt:lpwstr>Karla G Jones</vt:lpwstr>
  </property>
  <property fmtid="{D5CDD505-2E9C-101B-9397-08002B2CF9AE}" pid="3" name="AXPDataClassification">
    <vt:lpwstr>AXP Internal</vt:lpwstr>
  </property>
  <property fmtid="{D5CDD505-2E9C-101B-9397-08002B2CF9AE}" pid="4" name="AXPDataClassificationForSearch">
    <vt:lpwstr>AXPInternal_UniqueSearchString</vt:lpwstr>
  </property>
  <property fmtid="{D5CDD505-2E9C-101B-9397-08002B2CF9AE}" pid="5" name="Offisync_UpdateToken">
    <vt:lpwstr>1</vt:lpwstr>
  </property>
  <property fmtid="{D5CDD505-2E9C-101B-9397-08002B2CF9AE}" pid="6" name="Offisync_ServerID">
    <vt:lpwstr>1705d9cf-de7c-4d04-92a9-b248fa970c4a</vt:lpwstr>
  </property>
  <property fmtid="{D5CDD505-2E9C-101B-9397-08002B2CF9AE}" pid="7" name="Jive_VersionGuid">
    <vt:lpwstr>1137b6e8-ee71-4905-811e-36b354ccafd1</vt:lpwstr>
  </property>
  <property fmtid="{D5CDD505-2E9C-101B-9397-08002B2CF9AE}" pid="8" name="Jive_LatestUserAccountName">
    <vt:lpwstr>akulsh1</vt:lpwstr>
  </property>
  <property fmtid="{D5CDD505-2E9C-101B-9397-08002B2CF9AE}" pid="9" name="Offisync_UniqueId">
    <vt:lpwstr>23265</vt:lpwstr>
  </property>
  <property fmtid="{D5CDD505-2E9C-101B-9397-08002B2CF9AE}" pid="10" name="Offisync_ProviderInitializationData">
    <vt:lpwstr>https://square.americanexpress.com</vt:lpwstr>
  </property>
</Properties>
</file>